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5" r:id="rId6"/>
    <p:sldId id="266" r:id="rId7"/>
    <p:sldId id="261" r:id="rId8"/>
    <p:sldId id="272" r:id="rId9"/>
    <p:sldId id="273" r:id="rId10"/>
    <p:sldId id="274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49" autoAdjust="0"/>
  </p:normalViewPr>
  <p:slideViewPr>
    <p:cSldViewPr snapToGrid="0">
      <p:cViewPr varScale="1">
        <p:scale>
          <a:sx n="193" d="100"/>
          <a:sy n="193" d="100"/>
        </p:scale>
        <p:origin x="154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288A-CD77-4FC7-A4A3-FFDA75F1A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06284-6782-4010-9ACA-4D6A3A97B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9272-E1ED-4FF0-A9A2-7D5DDBAB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25224-48DF-45A1-86CA-94C66F85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37250-EB42-4BCB-9717-D6B8137D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708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9A95-A857-4A69-87CA-A83F9451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334BA3-64B9-48CF-A4D7-74F985FF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07B8D-9014-46E4-A145-3355714D1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91DD4-67D5-44F4-8F7F-C0D12731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2AF2A-15E6-4A44-BACE-89DAEABC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56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78B990-B608-4C40-BB06-B57BFC17F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79821-05B0-49F1-BB7E-6DF5D6A93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4C8F8-8250-47A4-BBEA-98E17141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96E31-0E13-4B58-9CBE-2D142A6A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5FF43-1BE5-4DB2-A385-F2D1B990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16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562-9CB7-461C-906C-F57B6CD2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CB516-34D6-4DB2-948D-0E459D2CE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F158-9DBF-44CA-94CE-19FC4C3B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738D4-14E8-45AF-975A-4D6BABE5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C8B4A-9366-4684-97D8-DD1A9933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330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685C-1E46-4248-B059-5E40839F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00C99-2A98-4AE3-AD85-F356B8ADD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8E8B-C12E-4546-B431-2563B162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D1CDE-ED1D-4837-80AB-2091AF36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D2DB-E456-4E56-A17D-3E0A997F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437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07ED-33BF-48F2-AA5A-2BA565AE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43620-2F2E-430A-9ED6-F84D4A9C5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0F602-86E9-40D3-AEF5-06B861C34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3B015-E766-4664-B7D6-3F188DFE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DC0F4-FC66-41B3-B4AE-DAB705A7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2E8B6-03B0-471C-8134-DF3857EC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35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3414-760D-4800-8600-9353B29D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FB6AC-F44B-4F3E-BC83-BD8637BF5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328E0-F739-44D8-81C8-6EE927321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F940A-F0B3-4A91-A311-35C59A373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91072-704F-49F4-A081-A38D2E71E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D0D3B-54E8-4C9E-9577-32894DE19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B6447A-FC2C-4746-8CE8-D40C29FE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0FD7D-BB1A-44E3-B405-B4BAA2C9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46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7B6E-B0DF-4F14-8048-7131FABE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C7498-7A82-4B18-9E7B-C4779054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30CE1-CC91-49F9-8FB3-9D32E93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9C787-E09A-4BAC-A5BF-28660E7F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018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1978B-16AB-487C-856A-29230A09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1E32F-336E-4E81-8B16-3A94B915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37443-A461-4B0D-8811-F3608FE8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3506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EE6E-CA86-458D-B85E-ABF34FED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26665-F70E-4C5E-9152-7718CAF5E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EB3EE-2E14-4D2E-B474-3AD2E5798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78958-6A23-4963-9CFA-183EB550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B9586-ED2B-404F-99D2-07BDB98B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3294C-803C-4FB2-9840-E05E326D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605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2E7B-6E2F-43D0-8CBD-0BAF9E28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ACA11-691C-4037-AE56-64CD750912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DA82E-0E1A-44D9-BB06-BB643C585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DDCDC-69B9-4A01-9D69-3DAC59E7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B1CC7-0434-499C-8C5F-5A6B7BDE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1B8AD-CD06-4B77-80FA-30FE98A5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12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4FD3C-BD6D-4DFF-8551-572A743D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849AD-B52C-456E-B604-5D71DB224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C704E-0417-4353-9F8F-03151E228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385B5-B44E-4A76-BE0B-73F60280C399}" type="datetimeFigureOut">
              <a:rPr lang="en-AU" smtClean="0"/>
              <a:t>8/09/2021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B4279-24CB-4E88-8AAF-BAB3084EE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B2C8B-BCB5-4BE9-A83B-EC778EA9E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29BAE-3EC7-4ECB-880F-0A82F96299B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62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vininjuryfirm.com/wp-content/uploads/2014/09/pedestrian-accident.jpg" TargetMode="External"/><Relationship Id="rId2" Type="http://schemas.openxmlformats.org/officeDocument/2006/relationships/hyperlink" Target="https://static.dw.com/image/48170995_303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322862/average-cost-of-road-accidents-and-casualties-in-great-britain-uk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F616409-B50F-45B6-AF9F-81CC0F2D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ED4DF-E7D1-47ED-B209-8A44907DA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767" y="156592"/>
            <a:ext cx="9144000" cy="2387600"/>
          </a:xfrm>
        </p:spPr>
        <p:txBody>
          <a:bodyPr>
            <a:normAutofit/>
          </a:bodyPr>
          <a:lstStyle/>
          <a:p>
            <a:r>
              <a:rPr lang="en-AU" sz="15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Saving lives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9DA5C-625B-4EDE-A51A-8AFE5000ED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479" y="5972488"/>
            <a:ext cx="9144000" cy="1655762"/>
          </a:xfrm>
        </p:spPr>
        <p:txBody>
          <a:bodyPr>
            <a:normAutofit/>
          </a:bodyPr>
          <a:lstStyle/>
          <a:p>
            <a:r>
              <a:rPr lang="en-AU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Analysis of UK Road Accidents over last 4 years</a:t>
            </a:r>
          </a:p>
          <a:p>
            <a:r>
              <a:rPr lang="en-AU" sz="2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By Brian Dorricott, brian@briandorricott.com, +61 (0)434 799 829</a:t>
            </a:r>
          </a:p>
        </p:txBody>
      </p:sp>
    </p:spTree>
    <p:extLst>
      <p:ext uri="{BB962C8B-B14F-4D97-AF65-F5344CB8AC3E}">
        <p14:creationId xmlns:p14="http://schemas.microsoft.com/office/powerpoint/2010/main" val="267096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E7F3-35CA-46C8-BE46-8BC06E66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 all are in urban areas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7ED2CB-76E0-4A0D-A079-970BAB588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70" y="1616092"/>
            <a:ext cx="8627660" cy="4876783"/>
          </a:xfrm>
        </p:spPr>
      </p:pic>
    </p:spTree>
    <p:extLst>
      <p:ext uri="{BB962C8B-B14F-4D97-AF65-F5344CB8AC3E}">
        <p14:creationId xmlns:p14="http://schemas.microsoft.com/office/powerpoint/2010/main" val="92563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9FA3-C757-44E3-AD5F-5CEC6E37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D5C8-EEF2-40E7-8B17-8D72CDC3F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By identifying hotspots, we can:</a:t>
            </a:r>
          </a:p>
          <a:p>
            <a:r>
              <a:rPr lang="en-AU" dirty="0"/>
              <a:t>Save lives</a:t>
            </a:r>
          </a:p>
          <a:p>
            <a:r>
              <a:rPr lang="en-AU" dirty="0"/>
              <a:t>Save property</a:t>
            </a:r>
          </a:p>
          <a:p>
            <a:r>
              <a:rPr lang="en-AU" dirty="0"/>
              <a:t>Save near-misses (which are not recorded)</a:t>
            </a:r>
          </a:p>
        </p:txBody>
      </p:sp>
    </p:spTree>
    <p:extLst>
      <p:ext uri="{BB962C8B-B14F-4D97-AF65-F5344CB8AC3E}">
        <p14:creationId xmlns:p14="http://schemas.microsoft.com/office/powerpoint/2010/main" val="391261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2A52-D3DD-4E41-87FE-143E9C70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628E8-309D-44D8-9979-44EA7E07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Utilise additional information</a:t>
            </a:r>
          </a:p>
          <a:p>
            <a:pPr marL="457200" lvl="1" indent="0">
              <a:buNone/>
            </a:pPr>
            <a:r>
              <a:rPr lang="en-AU" dirty="0"/>
              <a:t>Vehicle and casualty details</a:t>
            </a:r>
          </a:p>
          <a:p>
            <a:pPr marL="457200" lvl="1" indent="0">
              <a:buNone/>
            </a:pPr>
            <a:r>
              <a:rPr lang="en-AU" dirty="0"/>
              <a:t>Add cost as graded colour to map</a:t>
            </a:r>
          </a:p>
          <a:p>
            <a:pPr marL="0" indent="0">
              <a:buNone/>
            </a:pPr>
            <a:r>
              <a:rPr lang="en-AU" dirty="0"/>
              <a:t>Increasing</a:t>
            </a:r>
            <a:r>
              <a:rPr lang="en-AU" baseline="0" dirty="0"/>
              <a:t> number of years of data</a:t>
            </a:r>
          </a:p>
          <a:p>
            <a:pPr marL="457200" lvl="1" indent="0">
              <a:buNone/>
            </a:pPr>
            <a:r>
              <a:rPr lang="en-AU" dirty="0"/>
              <a:t>2016-2019 available, what about 2020?</a:t>
            </a:r>
            <a:endParaRPr lang="en-AU" baseline="0" dirty="0"/>
          </a:p>
          <a:p>
            <a:pPr marL="0" indent="0">
              <a:buNone/>
            </a:pPr>
            <a:r>
              <a:rPr lang="en-AU" baseline="0" dirty="0"/>
              <a:t>Feature selection at Blackspots</a:t>
            </a:r>
          </a:p>
          <a:p>
            <a:pPr marL="457200" lvl="1" indent="0">
              <a:buNone/>
            </a:pPr>
            <a:r>
              <a:rPr lang="en-AU" baseline="0" dirty="0"/>
              <a:t>E.g. increase lighting at {these locations} to reduce accidents</a:t>
            </a:r>
          </a:p>
        </p:txBody>
      </p:sp>
    </p:spTree>
    <p:extLst>
      <p:ext uri="{BB962C8B-B14F-4D97-AF65-F5344CB8AC3E}">
        <p14:creationId xmlns:p14="http://schemas.microsoft.com/office/powerpoint/2010/main" val="884707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6ECD-C743-495A-97FC-70D2B04A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4BD5B-6084-4EDE-A65F-DB46F97D5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Picture credit: </a:t>
            </a:r>
            <a:r>
              <a:rPr lang="en-GB" dirty="0">
                <a:hlinkClick r:id="rId2"/>
              </a:rPr>
              <a:t>https://static.dw.com/image/48170995_303.jpg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Picture</a:t>
            </a:r>
            <a:r>
              <a:rPr lang="en-GB" baseline="0" dirty="0"/>
              <a:t> credit: </a:t>
            </a:r>
            <a:r>
              <a:rPr lang="en-GB" dirty="0">
                <a:hlinkClick r:id="rId3"/>
              </a:rPr>
              <a:t>https://www.levininjuryfirm.com/wp-content/uploads/2014/09/pedestrian-accident.jpg</a:t>
            </a:r>
            <a:r>
              <a:rPr lang="en-GB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Road accident costs by severity Great Britain 2019 | Statista - </a:t>
            </a:r>
            <a:r>
              <a:rPr lang="en-GB" dirty="0">
                <a:hlinkClick r:id="rId4"/>
              </a:rPr>
              <a:t>https://www.statista.com/statistics/322862/average-cost-of-road-accidents-and-casualties-in-great-britain-uk/</a:t>
            </a:r>
            <a:r>
              <a:rPr lang="en-GB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“Blackspot” defined as an average of more than 2 accidents per year over 4 years.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7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e the source image">
            <a:extLst>
              <a:ext uri="{FF2B5EF4-FFF2-40B4-BE49-F238E27FC236}">
                <a16:creationId xmlns:a16="http://schemas.microsoft.com/office/drawing/2014/main" id="{7AE4A02D-D781-4AAE-A055-F4BE607A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7CA414-743D-4ECC-BEDA-4818AD1DE030}"/>
              </a:ext>
            </a:extLst>
          </p:cNvPr>
          <p:cNvSpPr txBox="1"/>
          <p:nvPr/>
        </p:nvSpPr>
        <p:spPr>
          <a:xfrm>
            <a:off x="7984177" y="3072348"/>
            <a:ext cx="40914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Just think of the cost of an accident</a:t>
            </a:r>
          </a:p>
          <a:p>
            <a:pPr algn="r"/>
            <a:endParaRPr lang="en-AU" sz="20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EMOTIONAL</a:t>
            </a:r>
          </a:p>
          <a:p>
            <a:pPr algn="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Who won’t return home?</a:t>
            </a:r>
          </a:p>
          <a:p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SOCIAL</a:t>
            </a:r>
          </a:p>
          <a:p>
            <a:pPr algn="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Impact on friends &amp; work colleagues </a:t>
            </a:r>
          </a:p>
          <a:p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FINANCIAL</a:t>
            </a:r>
          </a:p>
          <a:p>
            <a:pPr algn="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    Fatalities £2,200,000</a:t>
            </a:r>
            <a:r>
              <a:rPr lang="en-AU" sz="2000" b="1" baseline="30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3</a:t>
            </a:r>
          </a:p>
          <a:p>
            <a:pPr algn="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    Serious Injury £250,000</a:t>
            </a:r>
            <a:r>
              <a:rPr lang="en-AU" sz="2000" b="1" baseline="30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3</a:t>
            </a:r>
            <a:endParaRPr lang="en-AU" sz="20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pPr algn="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    Slight £27,000</a:t>
            </a:r>
            <a:r>
              <a:rPr lang="en-AU" sz="2000" b="1" baseline="30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3</a:t>
            </a:r>
            <a:endParaRPr lang="en-AU" sz="20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pPr algn="r"/>
            <a:endParaRPr lang="en-AU" sz="20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AU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What can we do to reduce it?</a:t>
            </a:r>
          </a:p>
        </p:txBody>
      </p:sp>
    </p:spTree>
    <p:extLst>
      <p:ext uri="{BB962C8B-B14F-4D97-AF65-F5344CB8AC3E}">
        <p14:creationId xmlns:p14="http://schemas.microsoft.com/office/powerpoint/2010/main" val="137182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5F3E8-3DDE-4C42-B2BB-0E5D08C0A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2104"/>
            <a:ext cx="5325094" cy="5424859"/>
          </a:xfrm>
        </p:spPr>
        <p:txBody>
          <a:bodyPr/>
          <a:lstStyle/>
          <a:p>
            <a:pPr marL="0" indent="0" algn="just">
              <a:buNone/>
            </a:pPr>
            <a:r>
              <a:rPr lang="en-AU" dirty="0"/>
              <a:t>Analysing four years of accident data, we’ve identified 6,400 accident black spots</a:t>
            </a:r>
            <a:r>
              <a:rPr lang="en-AU" baseline="30000" dirty="0"/>
              <a:t>4</a:t>
            </a:r>
            <a:r>
              <a:rPr lang="en-AU" dirty="0"/>
              <a:t> costing authorities over £500M per year (all accidents cost over £16B). For example, one junction in Oxford has 15 accidents per year costing £1.1M. By concentrating our limited resources on these areas, we can save money, reduce emotional stress and minimise the social impact of accidents.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8D5C9-CBBB-482C-A913-1EB88ED86216}"/>
              </a:ext>
            </a:extLst>
          </p:cNvPr>
          <p:cNvSpPr txBox="1"/>
          <p:nvPr/>
        </p:nvSpPr>
        <p:spPr>
          <a:xfrm>
            <a:off x="838199" y="5697624"/>
            <a:ext cx="10237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AU" i="1" dirty="0"/>
              <a:t>Our hypothesis: There</a:t>
            </a:r>
            <a:r>
              <a:rPr lang="en-AU" i="1" baseline="0" dirty="0"/>
              <a:t> are concentrations of vehicle accidents: “Black Spots”. If we know where they are and the </a:t>
            </a:r>
            <a:r>
              <a:rPr lang="en-AU" i="1" dirty="0"/>
              <a:t>specific</a:t>
            </a:r>
            <a:r>
              <a:rPr lang="en-AU" i="1" baseline="0" dirty="0"/>
              <a:t> accident conditions, we can make changes to save lives, property and money for minimal cost.</a:t>
            </a:r>
            <a:endParaRPr lang="en-AU" i="1" dirty="0"/>
          </a:p>
        </p:txBody>
      </p:sp>
      <p:pic>
        <p:nvPicPr>
          <p:cNvPr id="7" name="Picture 6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0B49584B-DB4B-4D87-9642-2F2A1E30A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06" y="876924"/>
            <a:ext cx="4825014" cy="410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9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6AB6-62E1-42FD-BC82-363ECC7A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did we find the Accident Black Spots?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5340-7BBF-4ED4-BBE1-222BE085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Downloaded and examined UK road accident safety data</a:t>
            </a:r>
          </a:p>
          <a:p>
            <a:pPr marL="457200" lvl="1" indent="0">
              <a:buNone/>
            </a:pPr>
            <a:r>
              <a:rPr lang="en-AU" dirty="0"/>
              <a:t>500,000 accidents over 4 years</a:t>
            </a:r>
          </a:p>
          <a:p>
            <a:pPr marL="0" indent="0">
              <a:buNone/>
            </a:pPr>
            <a:r>
              <a:rPr lang="en-AU" dirty="0"/>
              <a:t>Identified a hypothesis</a:t>
            </a:r>
          </a:p>
          <a:p>
            <a:pPr marL="457200" lvl="1" indent="0">
              <a:buNone/>
            </a:pPr>
            <a:r>
              <a:rPr lang="en-AU" dirty="0"/>
              <a:t>What would make an impact?</a:t>
            </a:r>
          </a:p>
          <a:p>
            <a:pPr marL="0" indent="0">
              <a:buNone/>
            </a:pPr>
            <a:r>
              <a:rPr lang="en-AU" dirty="0"/>
              <a:t>Analysed the data</a:t>
            </a:r>
          </a:p>
          <a:p>
            <a:pPr marL="457200" lvl="1" indent="0">
              <a:buNone/>
            </a:pPr>
            <a:r>
              <a:rPr lang="en-AU" dirty="0"/>
              <a:t>Python cluster identification</a:t>
            </a:r>
          </a:p>
          <a:p>
            <a:pPr marL="0" indent="0">
              <a:buNone/>
            </a:pPr>
            <a:r>
              <a:rPr lang="en-AU" dirty="0"/>
              <a:t>Visualised the results</a:t>
            </a:r>
          </a:p>
          <a:p>
            <a:pPr marL="457200" lvl="1" indent="0">
              <a:buNone/>
            </a:pPr>
            <a:r>
              <a:rPr lang="en-AU" dirty="0" err="1"/>
              <a:t>PowerBI</a:t>
            </a:r>
            <a:r>
              <a:rPr lang="en-AU" dirty="0"/>
              <a:t> interactive display using accident data &amp; cluster information</a:t>
            </a:r>
          </a:p>
          <a:p>
            <a:pPr marL="0" indent="0">
              <a:buNone/>
            </a:pPr>
            <a:r>
              <a:rPr lang="en-AU" dirty="0"/>
              <a:t>Gained &amp; recorded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FA953-5784-4128-A8D9-21C1FB22BEB1}"/>
              </a:ext>
            </a:extLst>
          </p:cNvPr>
          <p:cNvSpPr txBox="1"/>
          <p:nvPr/>
        </p:nvSpPr>
        <p:spPr>
          <a:xfrm>
            <a:off x="8637319" y="6250379"/>
            <a:ext cx="31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Yes, there were feedback loops!</a:t>
            </a:r>
          </a:p>
        </p:txBody>
      </p:sp>
    </p:spTree>
    <p:extLst>
      <p:ext uri="{BB962C8B-B14F-4D97-AF65-F5344CB8AC3E}">
        <p14:creationId xmlns:p14="http://schemas.microsoft.com/office/powerpoint/2010/main" val="169884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E493-576D-4F95-AE13-1199B442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C33AB-27CF-4437-A544-239243B8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Standard clustering techniques</a:t>
            </a:r>
          </a:p>
          <a:p>
            <a:pPr marL="457200" lvl="1" indent="0">
              <a:buNone/>
            </a:pPr>
            <a:r>
              <a:rPr lang="en-AU" dirty="0"/>
              <a:t>Require knowledge of number of clusters expected</a:t>
            </a:r>
          </a:p>
          <a:p>
            <a:pPr marL="914400" lvl="2" indent="0">
              <a:buNone/>
            </a:pPr>
            <a:r>
              <a:rPr lang="en-AU" dirty="0"/>
              <a:t>Affinity Propagation</a:t>
            </a:r>
          </a:p>
          <a:p>
            <a:pPr marL="914400" lvl="2" indent="0">
              <a:buNone/>
            </a:pPr>
            <a:r>
              <a:rPr lang="en-AU" dirty="0"/>
              <a:t>Agglomerative Clustering</a:t>
            </a:r>
          </a:p>
          <a:p>
            <a:pPr marL="914400" lvl="2" indent="0">
              <a:buNone/>
            </a:pPr>
            <a:r>
              <a:rPr lang="en-AU" dirty="0"/>
              <a:t>BIRCH</a:t>
            </a:r>
          </a:p>
          <a:p>
            <a:pPr marL="914400" lvl="2" indent="0">
              <a:buNone/>
            </a:pPr>
            <a:r>
              <a:rPr lang="en-AU" dirty="0"/>
              <a:t>K-Means</a:t>
            </a:r>
          </a:p>
          <a:p>
            <a:pPr marL="914400" lvl="2" indent="0">
              <a:buNone/>
            </a:pPr>
            <a:r>
              <a:rPr lang="en-AU" dirty="0"/>
              <a:t>Spectral Clustering</a:t>
            </a:r>
          </a:p>
          <a:p>
            <a:pPr marL="914400" lvl="2" indent="0">
              <a:buNone/>
            </a:pPr>
            <a:r>
              <a:rPr lang="en-AU" dirty="0"/>
              <a:t>Gaussian Mixture Model</a:t>
            </a:r>
          </a:p>
          <a:p>
            <a:pPr marL="457200" lvl="1" indent="0">
              <a:buNone/>
            </a:pPr>
            <a:r>
              <a:rPr lang="en-AU" dirty="0"/>
              <a:t>Require over 100GB of memory</a:t>
            </a:r>
          </a:p>
          <a:p>
            <a:pPr marL="914400" lvl="2" indent="0">
              <a:buNone/>
            </a:pPr>
            <a:r>
              <a:rPr lang="en-AU" dirty="0"/>
              <a:t>DBSCAN / OPTICS</a:t>
            </a:r>
          </a:p>
          <a:p>
            <a:pPr marL="914400" lvl="2" indent="0">
              <a:buNone/>
            </a:pPr>
            <a:r>
              <a:rPr lang="en-AU" dirty="0"/>
              <a:t>Mean Shift</a:t>
            </a:r>
          </a:p>
          <a:p>
            <a:pPr marL="0" indent="0">
              <a:buNone/>
            </a:pPr>
            <a:r>
              <a:rPr lang="en-AU" dirty="0"/>
              <a:t>None would solve our problem</a:t>
            </a:r>
          </a:p>
        </p:txBody>
      </p:sp>
    </p:spTree>
    <p:extLst>
      <p:ext uri="{BB962C8B-B14F-4D97-AF65-F5344CB8AC3E}">
        <p14:creationId xmlns:p14="http://schemas.microsoft.com/office/powerpoint/2010/main" val="218305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A638-5C1D-408A-B594-51FEC58E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A382-7513-4B4B-870D-9D34643538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Interesting features…</a:t>
            </a:r>
          </a:p>
          <a:p>
            <a:r>
              <a:rPr lang="en-AU" dirty="0"/>
              <a:t>Large</a:t>
            </a:r>
            <a:r>
              <a:rPr lang="en-AU" baseline="0" dirty="0"/>
              <a:t> number of samples (&gt;500,000)</a:t>
            </a:r>
            <a:endParaRPr lang="en-AU" dirty="0"/>
          </a:p>
          <a:p>
            <a:r>
              <a:rPr lang="en-AU" dirty="0"/>
              <a:t>Accident</a:t>
            </a:r>
            <a:r>
              <a:rPr lang="en-AU" baseline="0" dirty="0"/>
              <a:t> hotspots are distal (&gt;100m)</a:t>
            </a:r>
          </a:p>
          <a:p>
            <a:r>
              <a:rPr lang="en-AU" baseline="0" dirty="0"/>
              <a:t>Data set has 10m accuracy</a:t>
            </a:r>
          </a:p>
          <a:p>
            <a:r>
              <a:rPr lang="en-AU" baseline="0" dirty="0"/>
              <a:t>50m distance considered “close” in data 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BA74A-60A1-4E61-87A0-DA54C1BF63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Python Code</a:t>
            </a:r>
          </a:p>
          <a:p>
            <a:pPr marL="457200" lvl="1" indent="0">
              <a:buNone/>
            </a:pPr>
            <a:r>
              <a:rPr lang="en-A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Load data</a:t>
            </a:r>
          </a:p>
          <a:p>
            <a:pPr marL="457200" lvl="1" indent="0">
              <a:buNone/>
            </a:pPr>
            <a:r>
              <a:rPr lang="en-A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AU" sz="15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each accident, find any others within 50m</a:t>
            </a:r>
          </a:p>
          <a:p>
            <a:pPr marL="457200" lvl="1" indent="0">
              <a:buNone/>
            </a:pPr>
            <a:r>
              <a:rPr lang="en-A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AU" sz="15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any accident already in cluster,</a:t>
            </a:r>
          </a:p>
          <a:p>
            <a:pPr marL="457200" lvl="1" indent="0">
              <a:buNone/>
            </a:pPr>
            <a:r>
              <a:rPr lang="en-AU" sz="15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   add ours to this cluster</a:t>
            </a:r>
          </a:p>
          <a:p>
            <a:pPr marL="457200" lvl="1" indent="0">
              <a:buNone/>
            </a:pPr>
            <a:r>
              <a:rPr lang="en-AU" sz="15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 Otherwise create new cluster</a:t>
            </a:r>
          </a:p>
          <a:p>
            <a:pPr marL="457200" lvl="1" indent="0">
              <a:buNone/>
            </a:pPr>
            <a:r>
              <a:rPr lang="en-A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Record which cluster accident is in</a:t>
            </a:r>
            <a:endParaRPr lang="en-AU" sz="1500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AU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Save cluster list &amp; accident list</a:t>
            </a:r>
            <a:endParaRPr lang="en-AU" sz="1500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baseline="0" dirty="0"/>
              <a:t>Execution time </a:t>
            </a:r>
          </a:p>
          <a:p>
            <a:pPr marL="457200" lvl="1" indent="0">
              <a:buNone/>
            </a:pPr>
            <a:r>
              <a:rPr lang="en-AU" sz="2000" baseline="0" dirty="0"/>
              <a:t>Non-linear:</a:t>
            </a:r>
          </a:p>
          <a:p>
            <a:pPr marL="457200" lvl="1" indent="0">
              <a:buNone/>
            </a:pPr>
            <a:r>
              <a:rPr lang="en-AU" sz="2000" baseline="0" dirty="0"/>
              <a:t>30m for 250,000 accidents (2 years)</a:t>
            </a:r>
          </a:p>
          <a:p>
            <a:pPr marL="457200" lvl="1" indent="0">
              <a:buNone/>
            </a:pPr>
            <a:r>
              <a:rPr lang="en-AU" sz="2000" baseline="0" dirty="0"/>
              <a:t>2h30m for 500,000 accidents (4 years)</a:t>
            </a:r>
            <a:endParaRPr lang="en-AU" sz="20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433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7CBF-C39E-403C-8405-6786649A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4ECA-DC91-4218-B2D8-167778BA1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Interactive report</a:t>
            </a:r>
          </a:p>
          <a:p>
            <a:pPr marL="457200" lvl="1" indent="0">
              <a:buNone/>
            </a:pPr>
            <a:r>
              <a:rPr lang="en-AU" dirty="0"/>
              <a:t>See </a:t>
            </a:r>
            <a:r>
              <a:rPr lang="en-AU" dirty="0" err="1"/>
              <a:t>PowerBI</a:t>
            </a:r>
            <a:r>
              <a:rPr lang="en-AU" dirty="0"/>
              <a:t> interactive visual</a:t>
            </a:r>
          </a:p>
          <a:p>
            <a:pPr marL="0" indent="0">
              <a:buNone/>
            </a:pPr>
            <a:r>
              <a:rPr lang="en-AU" dirty="0"/>
              <a:t>Three examples follow</a:t>
            </a:r>
          </a:p>
          <a:p>
            <a:pPr marL="457200" lvl="1" indent="0">
              <a:buNone/>
            </a:pPr>
            <a:r>
              <a:rPr lang="en-AU" dirty="0"/>
              <a:t>Worst black spot</a:t>
            </a:r>
          </a:p>
          <a:p>
            <a:pPr marL="457200" lvl="1" indent="0">
              <a:buNone/>
            </a:pPr>
            <a:r>
              <a:rPr lang="en-AU" dirty="0"/>
              <a:t>Lighting affects accidents</a:t>
            </a:r>
          </a:p>
          <a:p>
            <a:pPr marL="457200" lvl="1" indent="0">
              <a:buNone/>
            </a:pPr>
            <a:r>
              <a:rPr lang="en-AU" dirty="0"/>
              <a:t>Urban v. Rural accidents</a:t>
            </a:r>
          </a:p>
        </p:txBody>
      </p:sp>
    </p:spTree>
    <p:extLst>
      <p:ext uri="{BB962C8B-B14F-4D97-AF65-F5344CB8AC3E}">
        <p14:creationId xmlns:p14="http://schemas.microsoft.com/office/powerpoint/2010/main" val="144995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5230-38EB-4AE3-9CAC-64D172CE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Most accident prone location in UK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1DC5-8D9E-477E-9AAD-9560D493E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167" y="144232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in Oxford, with 15 accidents per year</a:t>
            </a:r>
          </a:p>
        </p:txBody>
      </p:sp>
      <p:pic>
        <p:nvPicPr>
          <p:cNvPr id="5" name="Picture 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DD34D5AC-D617-40D6-90F3-712907B9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480" y="1442328"/>
            <a:ext cx="4128271" cy="3511809"/>
          </a:xfrm>
          <a:prstGeom prst="rect">
            <a:avLst/>
          </a:prstGeom>
        </p:spPr>
      </p:pic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5607803A-B02C-42EC-A5CE-5BC51CF5F8C7}"/>
              </a:ext>
            </a:extLst>
          </p:cNvPr>
          <p:cNvSpPr/>
          <p:nvPr/>
        </p:nvSpPr>
        <p:spPr>
          <a:xfrm>
            <a:off x="9122228" y="5508172"/>
            <a:ext cx="1889760" cy="383177"/>
          </a:xfrm>
          <a:prstGeom prst="borderCallout2">
            <a:avLst>
              <a:gd name="adj1" fmla="val -5454"/>
              <a:gd name="adj2" fmla="val 53432"/>
              <a:gd name="adj3" fmla="val -50677"/>
              <a:gd name="adj4" fmla="val 53501"/>
              <a:gd name="adj5" fmla="val -349980"/>
              <a:gd name="adj6" fmla="val 6436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Note the irony</a:t>
            </a:r>
          </a:p>
          <a:p>
            <a:pPr algn="ctr"/>
            <a:r>
              <a:rPr lang="en-AU" sz="1200" dirty="0">
                <a:solidFill>
                  <a:schemeClr val="tx1"/>
                </a:solidFill>
              </a:rPr>
              <a:t>“The Cape of Good Hope”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517EAAB-B04D-49ED-B021-268DABB7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9" y="2275301"/>
            <a:ext cx="7301065" cy="41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B7B8-A76D-4030-BB21-5DFD03F0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49BA-3A8F-4DFF-9747-EE93D19E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At 7 accidents per year, two locations:</a:t>
            </a:r>
          </a:p>
          <a:p>
            <a:pPr marL="0" indent="0">
              <a:buNone/>
            </a:pPr>
            <a:r>
              <a:rPr lang="en-AU" dirty="0"/>
              <a:t>    one daylight hours, other in darkness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5B3A25C-1882-42E9-8AAE-B992DA16C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29" y="2864422"/>
            <a:ext cx="3401307" cy="331340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85D7FF9-AD3B-4C5A-9BF4-BA6C66BA1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114" y="4056185"/>
            <a:ext cx="3985605" cy="2255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DEE1C97-D0AB-4DE4-A58B-32F9FBA34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3" y="3162106"/>
            <a:ext cx="3947502" cy="22404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B8D04-71AC-4089-8FD5-006AA8A0D9C4}"/>
              </a:ext>
            </a:extLst>
          </p:cNvPr>
          <p:cNvCxnSpPr/>
          <p:nvPr/>
        </p:nvCxnSpPr>
        <p:spPr>
          <a:xfrm>
            <a:off x="4523555" y="5402580"/>
            <a:ext cx="314056" cy="3799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4D3900-632E-4FC0-893E-13E43A8C4897}"/>
              </a:ext>
            </a:extLst>
          </p:cNvPr>
          <p:cNvCxnSpPr>
            <a:cxnSpLocks/>
          </p:cNvCxnSpPr>
          <p:nvPr/>
        </p:nvCxnSpPr>
        <p:spPr>
          <a:xfrm>
            <a:off x="7287904" y="3162106"/>
            <a:ext cx="195210" cy="8932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9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592</Words>
  <Application>Microsoft Office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 Condensed</vt:lpstr>
      <vt:lpstr>Calibri</vt:lpstr>
      <vt:lpstr>Calibri Light</vt:lpstr>
      <vt:lpstr>Courier New</vt:lpstr>
      <vt:lpstr>Office Theme</vt:lpstr>
      <vt:lpstr>Saving lives</vt:lpstr>
      <vt:lpstr>PowerPoint Presentation</vt:lpstr>
      <vt:lpstr>PowerPoint Presentation</vt:lpstr>
      <vt:lpstr>How did we find the Accident Black Spots?</vt:lpstr>
      <vt:lpstr>Challenges</vt:lpstr>
      <vt:lpstr>Our solution</vt:lpstr>
      <vt:lpstr>Results</vt:lpstr>
      <vt:lpstr>Most accident prone location in UK is</vt:lpstr>
      <vt:lpstr>Environmental effects</vt:lpstr>
      <vt:lpstr>Not all are in urban areas</vt:lpstr>
      <vt:lpstr>Outcomes</vt:lpstr>
      <vt:lpstr>Improvements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Accident Overview</dc:title>
  <dc:creator>Brian Dorricott</dc:creator>
  <cp:lastModifiedBy>Brian Dorricott</cp:lastModifiedBy>
  <cp:revision>10</cp:revision>
  <dcterms:created xsi:type="dcterms:W3CDTF">2021-09-07T23:35:54Z</dcterms:created>
  <dcterms:modified xsi:type="dcterms:W3CDTF">2021-09-08T03:11:06Z</dcterms:modified>
</cp:coreProperties>
</file>